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60" r:id="rId3"/>
    <p:sldId id="267" r:id="rId4"/>
    <p:sldId id="261" r:id="rId5"/>
    <p:sldId id="262" r:id="rId6"/>
    <p:sldId id="269" r:id="rId7"/>
    <p:sldId id="263" r:id="rId8"/>
    <p:sldId id="264"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D00"/>
    <a:srgbClr val="00AAEF"/>
    <a:srgbClr val="005BAA"/>
    <a:srgbClr val="00B9F3"/>
    <a:srgbClr val="01A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30"/>
    <p:restoredTop sz="94650"/>
  </p:normalViewPr>
  <p:slideViewPr>
    <p:cSldViewPr snapToGrid="0" snapToObjects="1">
      <p:cViewPr varScale="1">
        <p:scale>
          <a:sx n="82" d="100"/>
          <a:sy n="82" d="100"/>
        </p:scale>
        <p:origin x="1915" y="62"/>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7AFFF-AEA5-BD49-B9CB-6B1498C591EF}" type="datetimeFigureOut">
              <a:rPr lang="en-US" smtClean="0"/>
              <a:t>7/20/2018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6C8F8-A350-CB43-A4CE-1162207115DD}" type="slidenum">
              <a:rPr lang="en-US" smtClean="0"/>
              <a:t>‹#›</a:t>
            </a:fld>
            <a:endParaRPr lang="en-US" dirty="0"/>
          </a:p>
        </p:txBody>
      </p:sp>
    </p:spTree>
    <p:extLst>
      <p:ext uri="{BB962C8B-B14F-4D97-AF65-F5344CB8AC3E}">
        <p14:creationId xmlns:p14="http://schemas.microsoft.com/office/powerpoint/2010/main" val="76676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B9677F-596E-423A-9534-D869D0FC9606}" type="slidenum">
              <a:rPr lang="en-US" altLang="en-US" smtClean="0"/>
              <a:pPr/>
              <a:t>2</a:t>
            </a:fld>
            <a:endParaRPr lang="en-US" alt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B9677F-596E-423A-9534-D869D0FC9606}" type="slidenum">
              <a:rPr lang="en-US" altLang="en-US" smtClean="0"/>
              <a:pPr/>
              <a:t>3</a:t>
            </a:fld>
            <a:endParaRPr lang="en-US" alt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595CA0-7D38-4E88-8971-3AF036BFAC80}" type="slidenum">
              <a:rPr lang="en-US" altLang="en-US" smtClean="0"/>
              <a:pPr/>
              <a:t>4</a:t>
            </a:fld>
            <a:endParaRPr lang="en-US" alt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EA8210-BD34-428D-9EA4-959C30AAD3D2}" type="slidenum">
              <a:rPr lang="en-US" altLang="en-US" smtClean="0"/>
              <a:pPr/>
              <a:t>5</a:t>
            </a:fld>
            <a:endParaRPr lang="en-US" alt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EA8210-BD34-428D-9EA4-959C30AAD3D2}" type="slidenum">
              <a:rPr lang="en-US" altLang="en-US" smtClean="0"/>
              <a:pPr/>
              <a:t>6</a:t>
            </a:fld>
            <a:endParaRPr lang="en-US" alt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A2B9BB-2FEF-4A5E-ADE4-959AD4C024B2}" type="slidenum">
              <a:rPr lang="en-US" altLang="en-US" smtClean="0"/>
              <a:pPr/>
              <a:t>7</a:t>
            </a:fld>
            <a:endParaRPr lang="en-US" alt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6448CD-0353-4DE8-A15F-626574EE3ACA}" type="slidenum">
              <a:rPr lang="en-US" altLang="en-US" smtClean="0"/>
              <a:pPr/>
              <a:t>8</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B9677F-596E-423A-9534-D869D0FC9606}" type="slidenum">
              <a:rPr lang="en-US" altLang="en-US" smtClean="0"/>
              <a:pPr/>
              <a:t>9</a:t>
            </a:fld>
            <a:endParaRPr lang="en-US" alt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450"/>
            <a:ext cx="7772400" cy="2387600"/>
          </a:xfrm>
        </p:spPr>
        <p:txBody>
          <a:bodyPr anchor="b"/>
          <a:lstStyle>
            <a:lvl1pPr algn="ctr">
              <a:defRPr sz="600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4252125"/>
            <a:ext cx="6858000" cy="1398585"/>
          </a:xfr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257175" y="300039"/>
            <a:ext cx="8572499" cy="1323439"/>
          </a:xfrm>
          <a:prstGeom prst="rect">
            <a:avLst/>
          </a:prstGeom>
          <a:noFill/>
        </p:spPr>
        <p:txBody>
          <a:bodyPr wrap="square" rtlCol="0">
            <a:spAutoFit/>
          </a:bodyPr>
          <a:lstStyle/>
          <a:p>
            <a:pPr algn="ctr"/>
            <a:r>
              <a:rPr lang="en-US" sz="4000" cap="small" dirty="0">
                <a:solidFill>
                  <a:schemeClr val="bg1"/>
                </a:solidFill>
                <a:latin typeface="Calibri" panose="020F0502020204030204" pitchFamily="34" charset="0"/>
                <a:ea typeface="Gotham Medium" charset="0"/>
                <a:cs typeface="Gotham Medium" charset="0"/>
              </a:rPr>
              <a:t>The</a:t>
            </a:r>
            <a:r>
              <a:rPr lang="en-US" sz="4000" cap="small" baseline="0" dirty="0">
                <a:solidFill>
                  <a:schemeClr val="bg1"/>
                </a:solidFill>
                <a:latin typeface="Calibri" panose="020F0502020204030204" pitchFamily="34" charset="0"/>
                <a:ea typeface="Gotham Medium" charset="0"/>
                <a:cs typeface="Gotham Medium" charset="0"/>
              </a:rPr>
              <a:t> American Academy of</a:t>
            </a:r>
          </a:p>
          <a:p>
            <a:pPr algn="ctr"/>
            <a:r>
              <a:rPr lang="en-US" sz="4000" cap="small" baseline="0" dirty="0">
                <a:solidFill>
                  <a:schemeClr val="bg1"/>
                </a:solidFill>
                <a:latin typeface="Calibri" panose="020F0502020204030204" pitchFamily="34" charset="0"/>
                <a:ea typeface="Gotham Medium" charset="0"/>
                <a:cs typeface="Gotham Medium" charset="0"/>
              </a:rPr>
              <a:t>Oral And Maxillofacial Radiology </a:t>
            </a:r>
            <a:endParaRPr lang="en-US" sz="4000" cap="small" dirty="0">
              <a:solidFill>
                <a:schemeClr val="bg1"/>
              </a:solidFill>
              <a:latin typeface="Calibri" panose="020F0502020204030204" pitchFamily="34" charset="0"/>
              <a:ea typeface="Gotham Medium" charset="0"/>
              <a:cs typeface="Gotham Medium"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4000">
              <a:srgbClr val="00AAEF"/>
            </a:gs>
            <a:gs pos="18000">
              <a:srgbClr val="005BAA"/>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228600" y="6543673"/>
            <a:ext cx="8686800" cy="54864"/>
            <a:chOff x="628650" y="6506818"/>
            <a:chExt cx="7891272" cy="91440"/>
          </a:xfrm>
        </p:grpSpPr>
        <p:sp>
          <p:nvSpPr>
            <p:cNvPr id="6" name="Rectangle 5"/>
            <p:cNvSpPr/>
            <p:nvPr userDrawn="1"/>
          </p:nvSpPr>
          <p:spPr>
            <a:xfrm>
              <a:off x="628650" y="6506818"/>
              <a:ext cx="7891272" cy="9144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628650" y="6552538"/>
              <a:ext cx="7886700" cy="0"/>
            </a:xfrm>
            <a:prstGeom prst="line">
              <a:avLst/>
            </a:prstGeom>
            <a:ln w="19050">
              <a:solidFill>
                <a:srgbClr val="FFDD00"/>
              </a:solidFill>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036590" y="6375401"/>
            <a:ext cx="1064419" cy="284338"/>
          </a:xfrm>
          <a:prstGeom prst="rect">
            <a:avLst/>
          </a:prstGeom>
        </p:spPr>
      </p:pic>
    </p:spTree>
    <p:extLst>
      <p:ext uri="{BB962C8B-B14F-4D97-AF65-F5344CB8AC3E}">
        <p14:creationId xmlns:p14="http://schemas.microsoft.com/office/powerpoint/2010/main" val="528357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lnSpc>
          <a:spcPct val="90000"/>
        </a:lnSpc>
        <a:spcBef>
          <a:spcPct val="0"/>
        </a:spcBef>
        <a:buNone/>
        <a:defRPr sz="3600" b="0" i="0" kern="1200">
          <a:solidFill>
            <a:srgbClr val="FFDD00"/>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00"/>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540" y="1828800"/>
            <a:ext cx="8376920" cy="1645450"/>
          </a:xfrm>
        </p:spPr>
        <p:txBody>
          <a:bodyPr>
            <a:normAutofit/>
          </a:bodyPr>
          <a:lstStyle/>
          <a:p>
            <a:r>
              <a:rPr lang="en-US" dirty="0"/>
              <a:t>Case Sharing Presentation</a:t>
            </a:r>
          </a:p>
        </p:txBody>
      </p:sp>
      <p:sp>
        <p:nvSpPr>
          <p:cNvPr id="3" name="Subtitle 2"/>
          <p:cNvSpPr>
            <a:spLocks noGrp="1"/>
          </p:cNvSpPr>
          <p:nvPr>
            <p:ph type="subTitle" idx="1"/>
          </p:nvPr>
        </p:nvSpPr>
        <p:spPr>
          <a:xfrm>
            <a:off x="1143000" y="3855885"/>
            <a:ext cx="6858000" cy="1630515"/>
          </a:xfrm>
        </p:spPr>
        <p:txBody>
          <a:bodyPr>
            <a:noAutofit/>
          </a:bodyPr>
          <a:lstStyle/>
          <a:p>
            <a:pPr>
              <a:defRPr/>
            </a:pPr>
            <a:r>
              <a:rPr lang="en-US" sz="3200" dirty="0"/>
              <a:t>(Name of presenter)</a:t>
            </a:r>
          </a:p>
          <a:p>
            <a:pPr>
              <a:defRPr/>
            </a:pPr>
            <a:r>
              <a:rPr lang="en-US" sz="3200" dirty="0"/>
              <a:t>(Academic institution)</a:t>
            </a:r>
          </a:p>
          <a:p>
            <a:pPr>
              <a:defRPr/>
            </a:pPr>
            <a:r>
              <a:rPr lang="en-US" sz="3200" dirty="0"/>
              <a:t>(Email address)</a:t>
            </a:r>
          </a:p>
          <a:p>
            <a:endParaRPr lang="en-US" sz="3200" dirty="0"/>
          </a:p>
        </p:txBody>
      </p:sp>
      <p:sp>
        <p:nvSpPr>
          <p:cNvPr id="4" name="TextBox 3"/>
          <p:cNvSpPr txBox="1"/>
          <p:nvPr/>
        </p:nvSpPr>
        <p:spPr>
          <a:xfrm>
            <a:off x="297180" y="5872479"/>
            <a:ext cx="5278240" cy="646331"/>
          </a:xfrm>
          <a:prstGeom prst="rect">
            <a:avLst/>
          </a:prstGeom>
          <a:noFill/>
        </p:spPr>
        <p:txBody>
          <a:bodyPr wrap="none" rtlCol="0">
            <a:spAutoFit/>
          </a:bodyPr>
          <a:lstStyle/>
          <a:p>
            <a:r>
              <a:rPr lang="en-US" altLang="en-US" dirty="0">
                <a:solidFill>
                  <a:schemeClr val="tx1">
                    <a:lumMod val="65000"/>
                    <a:lumOff val="35000"/>
                  </a:schemeClr>
                </a:solidFill>
                <a:latin typeface="Calibri" panose="020F0502020204030204" pitchFamily="34" charset="0"/>
              </a:rPr>
              <a:t>(Allotted time: 5 min)</a:t>
            </a:r>
          </a:p>
          <a:p>
            <a:r>
              <a:rPr lang="en-US" altLang="en-US" dirty="0">
                <a:solidFill>
                  <a:schemeClr val="tx1">
                    <a:lumMod val="65000"/>
                    <a:lumOff val="35000"/>
                  </a:schemeClr>
                </a:solidFill>
                <a:latin typeface="Calibri" panose="020F0502020204030204" pitchFamily="34" charset="0"/>
              </a:rPr>
              <a:t>(If desired, insert academic institution logo in this box)</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104"/>
            <a:ext cx="9144000" cy="113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09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normAutofit/>
          </a:bodyPr>
          <a:lstStyle/>
          <a:p>
            <a:pPr fontAlgn="auto">
              <a:spcAft>
                <a:spcPts val="0"/>
              </a:spcAft>
              <a:defRPr/>
            </a:pPr>
            <a:r>
              <a:rPr lang="en-US" sz="4000" dirty="0"/>
              <a:t>Clinical Information</a:t>
            </a:r>
          </a:p>
        </p:txBody>
      </p:sp>
      <p:sp>
        <p:nvSpPr>
          <p:cNvPr id="47107" name="Rectangle 3"/>
          <p:cNvSpPr>
            <a:spLocks noGrp="1" noChangeArrowheads="1"/>
          </p:cNvSpPr>
          <p:nvPr>
            <p:ph sz="quarter" idx="4294967295"/>
          </p:nvPr>
        </p:nvSpPr>
        <p:spPr>
          <a:xfrm>
            <a:off x="609600" y="1600200"/>
            <a:ext cx="7924800" cy="4114800"/>
          </a:xfrm>
          <a:prstGeom prst="rect">
            <a:avLst/>
          </a:prstGeom>
        </p:spPr>
        <p:txBody>
          <a:bodyPr>
            <a:normAutofit/>
          </a:bodyPr>
          <a:lstStyle/>
          <a:p>
            <a:pPr fontAlgn="auto">
              <a:buFont typeface="Arial" pitchFamily="34" charset="0"/>
              <a:buChar char="•"/>
              <a:defRPr/>
            </a:pPr>
            <a:r>
              <a:rPr lang="en-US" sz="3200" dirty="0">
                <a:latin typeface="Calibri" panose="020F0502020204030204" pitchFamily="34" charset="0"/>
              </a:rPr>
              <a:t>(Age)</a:t>
            </a:r>
          </a:p>
          <a:p>
            <a:pPr fontAlgn="auto">
              <a:buFont typeface="Arial" pitchFamily="34" charset="0"/>
              <a:buChar char="•"/>
              <a:defRPr/>
            </a:pPr>
            <a:r>
              <a:rPr lang="en-US" sz="3200" dirty="0">
                <a:latin typeface="Calibri" panose="020F0502020204030204" pitchFamily="34" charset="0"/>
              </a:rPr>
              <a:t>(Gender)</a:t>
            </a:r>
          </a:p>
          <a:p>
            <a:pPr fontAlgn="auto">
              <a:buFont typeface="Arial" pitchFamily="34" charset="0"/>
              <a:buChar char="•"/>
              <a:defRPr/>
            </a:pPr>
            <a:r>
              <a:rPr lang="en-US" sz="3200" dirty="0">
                <a:latin typeface="Calibri" panose="020F0502020204030204" pitchFamily="34" charset="0"/>
              </a:rPr>
              <a:t>(Ethnicity, if applicable)</a:t>
            </a:r>
          </a:p>
          <a:p>
            <a:pPr fontAlgn="auto">
              <a:buFont typeface="Arial" pitchFamily="34" charset="0"/>
              <a:buChar char="•"/>
              <a:defRPr/>
            </a:pPr>
            <a:r>
              <a:rPr lang="en-US" sz="3200" dirty="0">
                <a:latin typeface="Calibri" panose="020F0502020204030204" pitchFamily="34" charset="0"/>
              </a:rPr>
              <a:t>Pertinent Dental History:</a:t>
            </a:r>
          </a:p>
          <a:p>
            <a:pPr fontAlgn="auto">
              <a:buFont typeface="Arial" pitchFamily="34" charset="0"/>
              <a:buChar char="•"/>
              <a:defRPr/>
            </a:pPr>
            <a:r>
              <a:rPr lang="en-US" sz="3200" dirty="0">
                <a:latin typeface="Calibri" panose="020F0502020204030204" pitchFamily="34" charset="0"/>
              </a:rPr>
              <a:t>Pertinent Medical History: </a:t>
            </a:r>
          </a:p>
          <a:p>
            <a:pPr fontAlgn="auto">
              <a:buFont typeface="Arial" pitchFamily="34" charset="0"/>
              <a:buChar char="•"/>
              <a:defRPr/>
            </a:pPr>
            <a:endParaRPr lang="en-US" sz="3200" dirty="0">
              <a:latin typeface="Calibri" panose="020F0502020204030204" pitchFamily="34" charset="0"/>
            </a:endParaRPr>
          </a:p>
        </p:txBody>
      </p:sp>
    </p:spTree>
    <p:extLst>
      <p:ext uri="{BB962C8B-B14F-4D97-AF65-F5344CB8AC3E}">
        <p14:creationId xmlns:p14="http://schemas.microsoft.com/office/powerpoint/2010/main" val="291813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normAutofit/>
          </a:bodyPr>
          <a:lstStyle/>
          <a:p>
            <a:pPr fontAlgn="auto">
              <a:spcAft>
                <a:spcPts val="0"/>
              </a:spcAft>
              <a:defRPr/>
            </a:pPr>
            <a:r>
              <a:rPr lang="en-US" sz="4000" dirty="0"/>
              <a:t>Findings</a:t>
            </a:r>
          </a:p>
        </p:txBody>
      </p:sp>
      <p:sp>
        <p:nvSpPr>
          <p:cNvPr id="47107" name="Rectangle 3"/>
          <p:cNvSpPr>
            <a:spLocks noGrp="1" noChangeArrowheads="1"/>
          </p:cNvSpPr>
          <p:nvPr>
            <p:ph sz="quarter" idx="4294967295"/>
          </p:nvPr>
        </p:nvSpPr>
        <p:spPr>
          <a:xfrm>
            <a:off x="609600" y="1600200"/>
            <a:ext cx="7924800" cy="4114800"/>
          </a:xfrm>
          <a:prstGeom prst="rect">
            <a:avLst/>
          </a:prstGeom>
        </p:spPr>
        <p:txBody>
          <a:bodyPr>
            <a:normAutofit/>
          </a:bodyPr>
          <a:lstStyle/>
          <a:p>
            <a:pPr>
              <a:defRPr/>
            </a:pPr>
            <a:r>
              <a:rPr lang="en-US" sz="3200" dirty="0">
                <a:latin typeface="Calibri" panose="020F0502020204030204" pitchFamily="34" charset="0"/>
              </a:rPr>
              <a:t>(Briefly describe radiographic features of lesion, including anatomic location, periphery and shape, internal structure, and effect of surrounding structures, if any.)</a:t>
            </a:r>
          </a:p>
          <a:p>
            <a:pPr>
              <a:defRPr/>
            </a:pPr>
            <a:endParaRPr lang="en-US" sz="3200" dirty="0">
              <a:latin typeface="Calibri" panose="020F0502020204030204" pitchFamily="34" charset="0"/>
            </a:endParaRPr>
          </a:p>
          <a:p>
            <a:pPr>
              <a:defRPr/>
            </a:pPr>
            <a:endParaRPr lang="en-US" sz="3200" dirty="0">
              <a:latin typeface="Calibri" panose="020F0502020204030204" pitchFamily="34" charset="0"/>
            </a:endParaRPr>
          </a:p>
          <a:p>
            <a:pPr>
              <a:defRPr/>
            </a:pPr>
            <a:endParaRPr lang="en-US" sz="3200" dirty="0">
              <a:latin typeface="Calibri" panose="020F0502020204030204" pitchFamily="34" charset="0"/>
            </a:endParaRPr>
          </a:p>
          <a:p>
            <a:pPr fontAlgn="auto">
              <a:buFont typeface="Arial" pitchFamily="34" charset="0"/>
              <a:buChar char="•"/>
              <a:defRPr/>
            </a:pPr>
            <a:endParaRPr lang="en-US" sz="3200" dirty="0">
              <a:latin typeface="Calibri" panose="020F0502020204030204" pitchFamily="34" charset="0"/>
            </a:endParaRPr>
          </a:p>
        </p:txBody>
      </p:sp>
    </p:spTree>
    <p:extLst>
      <p:ext uri="{BB962C8B-B14F-4D97-AF65-F5344CB8AC3E}">
        <p14:creationId xmlns:p14="http://schemas.microsoft.com/office/powerpoint/2010/main" val="2192642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normAutofit/>
          </a:bodyPr>
          <a:lstStyle/>
          <a:p>
            <a:pPr fontAlgn="auto">
              <a:spcAft>
                <a:spcPts val="0"/>
              </a:spcAft>
              <a:defRPr/>
            </a:pPr>
            <a:r>
              <a:rPr lang="en-US" sz="4000" dirty="0"/>
              <a:t>Images </a:t>
            </a:r>
          </a:p>
        </p:txBody>
      </p:sp>
      <p:sp>
        <p:nvSpPr>
          <p:cNvPr id="51203" name="Rectangle 3"/>
          <p:cNvSpPr>
            <a:spLocks noGrp="1" noChangeArrowheads="1"/>
          </p:cNvSpPr>
          <p:nvPr>
            <p:ph sz="quarter" idx="4294967295"/>
          </p:nvPr>
        </p:nvSpPr>
        <p:spPr>
          <a:xfrm>
            <a:off x="609600" y="1600200"/>
            <a:ext cx="7924800" cy="4114800"/>
          </a:xfrm>
          <a:prstGeom prst="rect">
            <a:avLst/>
          </a:prstGeom>
        </p:spPr>
        <p:txBody>
          <a:bodyPr>
            <a:noAutofit/>
          </a:bodyPr>
          <a:lstStyle/>
          <a:p>
            <a:pPr>
              <a:defRPr/>
            </a:pPr>
            <a:r>
              <a:rPr lang="en-US" sz="3200" dirty="0">
                <a:latin typeface="Calibri" panose="020F0502020204030204" pitchFamily="34" charset="0"/>
              </a:rPr>
              <a:t>[Provide no more than 6 screenshots in high resolution. To ensure that images large enough to visualize when projected, duplicate “Images” slides may be created.  Use legends to identify image type (i.e. axial, coronal, sagittal, panoramic, cross-sectional, etc.) and briefly explain images.  Provide arrows to identify specific features.  DO NOT include patient personal identification on images.]</a:t>
            </a:r>
          </a:p>
        </p:txBody>
      </p:sp>
    </p:spTree>
    <p:extLst>
      <p:ext uri="{BB962C8B-B14F-4D97-AF65-F5344CB8AC3E}">
        <p14:creationId xmlns:p14="http://schemas.microsoft.com/office/powerpoint/2010/main" val="1525764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normAutofit/>
          </a:bodyPr>
          <a:lstStyle/>
          <a:p>
            <a:pPr fontAlgn="auto">
              <a:spcAft>
                <a:spcPts val="0"/>
              </a:spcAft>
              <a:defRPr/>
            </a:pPr>
            <a:r>
              <a:rPr lang="en-US" sz="4000" dirty="0"/>
              <a:t>Differential Diagnosis</a:t>
            </a:r>
          </a:p>
        </p:txBody>
      </p:sp>
      <p:sp>
        <p:nvSpPr>
          <p:cNvPr id="4" name="Content Placeholder 3"/>
          <p:cNvSpPr>
            <a:spLocks noGrp="1"/>
          </p:cNvSpPr>
          <p:nvPr>
            <p:ph sz="quarter" idx="4294967295"/>
          </p:nvPr>
        </p:nvSpPr>
        <p:spPr>
          <a:xfrm>
            <a:off x="609600" y="1600200"/>
            <a:ext cx="7924800" cy="4114800"/>
          </a:xfrm>
          <a:prstGeom prst="rect">
            <a:avLst/>
          </a:prstGeom>
        </p:spPr>
        <p:txBody>
          <a:bodyPr>
            <a:normAutofit/>
          </a:bodyPr>
          <a:lstStyle/>
          <a:p>
            <a:pPr fontAlgn="auto">
              <a:buFont typeface="Arial" pitchFamily="34" charset="0"/>
              <a:buChar char="•"/>
              <a:defRPr/>
            </a:pPr>
            <a:r>
              <a:rPr lang="en-US" sz="3200" dirty="0">
                <a:latin typeface="Calibri" panose="020F0502020204030204" pitchFamily="34" charset="0"/>
              </a:rPr>
              <a:t>(List no more than three diagnoses from most likely to least likely entity.)</a:t>
            </a:r>
          </a:p>
        </p:txBody>
      </p:sp>
    </p:spTree>
    <p:extLst>
      <p:ext uri="{BB962C8B-B14F-4D97-AF65-F5344CB8AC3E}">
        <p14:creationId xmlns:p14="http://schemas.microsoft.com/office/powerpoint/2010/main" val="90361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609600" y="2026920"/>
            <a:ext cx="7924800" cy="3489960"/>
          </a:xfrm>
          <a:prstGeom prst="rect">
            <a:avLst/>
          </a:prstGeom>
        </p:spPr>
        <p:txBody>
          <a:bodyPr>
            <a:normAutofit fontScale="47500" lnSpcReduction="20000"/>
          </a:bodyPr>
          <a:lstStyle/>
          <a:p>
            <a:pPr marL="0" indent="0" algn="ctr" fontAlgn="auto">
              <a:buNone/>
              <a:defRPr/>
            </a:pPr>
            <a:endParaRPr lang="en-US" dirty="0"/>
          </a:p>
          <a:p>
            <a:pPr marL="0" indent="0" algn="ctr" fontAlgn="auto">
              <a:lnSpc>
                <a:spcPct val="120000"/>
              </a:lnSpc>
              <a:spcBef>
                <a:spcPts val="0"/>
              </a:spcBef>
              <a:buNone/>
              <a:defRPr/>
            </a:pPr>
            <a:r>
              <a:rPr lang="en-US" sz="16800" dirty="0">
                <a:solidFill>
                  <a:srgbClr val="FFDD00"/>
                </a:solidFill>
                <a:latin typeface="Calibri" panose="020F0502020204030204" pitchFamily="34" charset="0"/>
              </a:rPr>
              <a:t>PAUSE</a:t>
            </a:r>
          </a:p>
          <a:p>
            <a:pPr marL="0" indent="0" algn="ctr" fontAlgn="auto">
              <a:lnSpc>
                <a:spcPct val="120000"/>
              </a:lnSpc>
              <a:spcBef>
                <a:spcPts val="0"/>
              </a:spcBef>
              <a:buNone/>
              <a:defRPr/>
            </a:pPr>
            <a:r>
              <a:rPr lang="en-US" sz="10100" dirty="0">
                <a:latin typeface="Calibri" panose="020F0502020204030204" pitchFamily="34" charset="0"/>
              </a:rPr>
              <a:t>Expert Panel Discussion &amp;</a:t>
            </a:r>
          </a:p>
          <a:p>
            <a:pPr marL="0" indent="0" algn="ctr" fontAlgn="auto">
              <a:lnSpc>
                <a:spcPct val="120000"/>
              </a:lnSpc>
              <a:spcBef>
                <a:spcPts val="0"/>
              </a:spcBef>
              <a:buNone/>
              <a:defRPr/>
            </a:pPr>
            <a:r>
              <a:rPr lang="en-US" sz="10100" dirty="0">
                <a:latin typeface="Calibri" panose="020F0502020204030204" pitchFamily="34" charset="0"/>
              </a:rPr>
              <a:t>Audience Participation</a:t>
            </a:r>
          </a:p>
          <a:p>
            <a:pPr marL="0" indent="0" algn="ctr" fontAlgn="auto">
              <a:lnSpc>
                <a:spcPct val="120000"/>
              </a:lnSpc>
              <a:spcBef>
                <a:spcPts val="0"/>
              </a:spcBef>
              <a:buNone/>
              <a:defRPr/>
            </a:pPr>
            <a:endParaRPr lang="en-US" altLang="en-US" sz="3800" dirty="0">
              <a:solidFill>
                <a:schemeClr val="tx1">
                  <a:lumMod val="50000"/>
                  <a:lumOff val="50000"/>
                </a:schemeClr>
              </a:solidFill>
              <a:latin typeface="Calibri" panose="020F0502020204030204" pitchFamily="34" charset="0"/>
            </a:endParaRPr>
          </a:p>
          <a:p>
            <a:pPr marL="0" indent="0" algn="ctr" fontAlgn="auto">
              <a:lnSpc>
                <a:spcPct val="120000"/>
              </a:lnSpc>
              <a:spcBef>
                <a:spcPts val="0"/>
              </a:spcBef>
              <a:buNone/>
              <a:defRPr/>
            </a:pPr>
            <a:r>
              <a:rPr lang="en-US" altLang="en-US" sz="3800" dirty="0">
                <a:solidFill>
                  <a:schemeClr val="tx1">
                    <a:lumMod val="65000"/>
                    <a:lumOff val="35000"/>
                  </a:schemeClr>
                </a:solidFill>
                <a:latin typeface="Calibri" panose="020F0502020204030204" pitchFamily="34" charset="0"/>
              </a:rPr>
              <a:t>(Allotted time: 1 min)</a:t>
            </a:r>
            <a:endParaRPr lang="en-US" sz="3800" dirty="0">
              <a:solidFill>
                <a:schemeClr val="tx1">
                  <a:lumMod val="65000"/>
                  <a:lumOff val="35000"/>
                </a:schemeClr>
              </a:solidFill>
              <a:latin typeface="Calibri" panose="020F0502020204030204" pitchFamily="34" charset="0"/>
            </a:endParaRPr>
          </a:p>
        </p:txBody>
      </p:sp>
      <p:pic>
        <p:nvPicPr>
          <p:cNvPr id="1027" name="Picture 3" descr="E:\AAOMR\Annual Sessions\2018 AAOMR Annual Session\Cadmium\Cadmium App\App Graphics_v3\Alamo 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8333" t="19999" r="7555" b="36668"/>
          <a:stretch/>
        </p:blipFill>
        <p:spPr bwMode="auto">
          <a:xfrm>
            <a:off x="2175544" y="365126"/>
            <a:ext cx="4792912" cy="123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78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normAutofit/>
          </a:bodyPr>
          <a:lstStyle/>
          <a:p>
            <a:pPr fontAlgn="auto">
              <a:spcAft>
                <a:spcPts val="0"/>
              </a:spcAft>
              <a:defRPr/>
            </a:pPr>
            <a:r>
              <a:rPr lang="en-US" sz="4000" dirty="0"/>
              <a:t>Histopathology </a:t>
            </a:r>
          </a:p>
        </p:txBody>
      </p:sp>
      <p:sp>
        <p:nvSpPr>
          <p:cNvPr id="55299" name="Rectangle 3"/>
          <p:cNvSpPr>
            <a:spLocks noGrp="1" noChangeArrowheads="1"/>
          </p:cNvSpPr>
          <p:nvPr>
            <p:ph sz="quarter" idx="4294967295"/>
          </p:nvPr>
        </p:nvSpPr>
        <p:spPr>
          <a:xfrm>
            <a:off x="609600" y="1600200"/>
            <a:ext cx="7924800" cy="4114800"/>
          </a:xfrm>
          <a:prstGeom prst="rect">
            <a:avLst/>
          </a:prstGeom>
        </p:spPr>
        <p:txBody>
          <a:bodyPr>
            <a:normAutofit/>
          </a:bodyPr>
          <a:lstStyle/>
          <a:p>
            <a:pPr>
              <a:defRPr/>
            </a:pPr>
            <a:r>
              <a:rPr lang="en-US" sz="3200" dirty="0">
                <a:latin typeface="Calibri" panose="020F0502020204030204" pitchFamily="34" charset="0"/>
              </a:rPr>
              <a:t>(Required for Final Diagnosis, unless radiographic features pathognomonic.  Copy and paste or simply copy histopathology description from pathology report.  If biopsy not performed, delete this slide.)</a:t>
            </a:r>
          </a:p>
        </p:txBody>
      </p:sp>
    </p:spTree>
    <p:extLst>
      <p:ext uri="{BB962C8B-B14F-4D97-AF65-F5344CB8AC3E}">
        <p14:creationId xmlns:p14="http://schemas.microsoft.com/office/powerpoint/2010/main" val="137386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normAutofit/>
          </a:bodyPr>
          <a:lstStyle/>
          <a:p>
            <a:pPr fontAlgn="auto">
              <a:spcAft>
                <a:spcPts val="0"/>
              </a:spcAft>
              <a:defRPr/>
            </a:pPr>
            <a:r>
              <a:rPr lang="en-US" sz="4000" dirty="0"/>
              <a:t>Final Diagnosis</a:t>
            </a:r>
          </a:p>
        </p:txBody>
      </p:sp>
      <p:sp>
        <p:nvSpPr>
          <p:cNvPr id="2" name="Content Placeholder 1"/>
          <p:cNvSpPr>
            <a:spLocks noGrp="1"/>
          </p:cNvSpPr>
          <p:nvPr>
            <p:ph sz="quarter" idx="4294967295"/>
          </p:nvPr>
        </p:nvSpPr>
        <p:spPr>
          <a:xfrm>
            <a:off x="609600" y="1600200"/>
            <a:ext cx="7924800" cy="4114800"/>
          </a:xfrm>
          <a:prstGeom prst="rect">
            <a:avLst/>
          </a:prstGeom>
        </p:spPr>
        <p:txBody>
          <a:bodyPr>
            <a:normAutofit/>
          </a:bodyPr>
          <a:lstStyle/>
          <a:p>
            <a:pPr>
              <a:defRPr/>
            </a:pPr>
            <a:r>
              <a:rPr lang="en-US" sz="3200" dirty="0">
                <a:latin typeface="Calibri" panose="020F0502020204030204" pitchFamily="34" charset="0"/>
              </a:rPr>
              <a:t>(Provide histopathologic diagnosis, unless radiographic features pathognomonic. If biopsy not yet performed, delete this slide.) </a:t>
            </a:r>
          </a:p>
        </p:txBody>
      </p:sp>
    </p:spTree>
    <p:extLst>
      <p:ext uri="{BB962C8B-B14F-4D97-AF65-F5344CB8AC3E}">
        <p14:creationId xmlns:p14="http://schemas.microsoft.com/office/powerpoint/2010/main" val="416564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normAutofit/>
          </a:bodyPr>
          <a:lstStyle/>
          <a:p>
            <a:pPr fontAlgn="auto">
              <a:spcAft>
                <a:spcPts val="0"/>
              </a:spcAft>
              <a:defRPr/>
            </a:pPr>
            <a:r>
              <a:rPr lang="en-US" sz="4000" dirty="0"/>
              <a:t>Management</a:t>
            </a:r>
          </a:p>
        </p:txBody>
      </p:sp>
      <p:sp>
        <p:nvSpPr>
          <p:cNvPr id="47107" name="Rectangle 3"/>
          <p:cNvSpPr>
            <a:spLocks noGrp="1" noChangeArrowheads="1"/>
          </p:cNvSpPr>
          <p:nvPr>
            <p:ph sz="quarter" idx="4294967295"/>
          </p:nvPr>
        </p:nvSpPr>
        <p:spPr>
          <a:xfrm>
            <a:off x="609600" y="1600200"/>
            <a:ext cx="7924800" cy="4114800"/>
          </a:xfrm>
          <a:prstGeom prst="rect">
            <a:avLst/>
          </a:prstGeom>
        </p:spPr>
        <p:txBody>
          <a:bodyPr>
            <a:noAutofit/>
          </a:bodyPr>
          <a:lstStyle/>
          <a:p>
            <a:pPr>
              <a:defRPr/>
            </a:pPr>
            <a:r>
              <a:rPr lang="en-US" sz="3200" dirty="0">
                <a:latin typeface="Calibri" panose="020F0502020204030204" pitchFamily="34" charset="0"/>
              </a:rPr>
              <a:t>(Include management of Final Diagnosis.)</a:t>
            </a:r>
          </a:p>
          <a:p>
            <a:pPr>
              <a:defRPr/>
            </a:pPr>
            <a:r>
              <a:rPr lang="en-US" sz="3200" dirty="0">
                <a:latin typeface="Calibri" panose="020F0502020204030204" pitchFamily="34" charset="0"/>
              </a:rPr>
              <a:t>[If Final Diagnosis is not determined, describe management of differential diagnoses.  Consider additional imaging, consultations, dental procedures (such as biopsy) and medical procedures (such as labs).  Also, briefly describe how management of entities listed in Differential Diagnosis differ.]</a:t>
            </a:r>
          </a:p>
          <a:p>
            <a:pPr fontAlgn="auto">
              <a:buFont typeface="Arial" pitchFamily="34" charset="0"/>
              <a:buChar char="•"/>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06839009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1697</TotalTime>
  <Words>313</Words>
  <Application>Microsoft Office PowerPoint</Application>
  <PresentationFormat>On-screen Show (4:3)</PresentationFormat>
  <Paragraphs>41</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 Book</vt:lpstr>
      <vt:lpstr>Calibri</vt:lpstr>
      <vt:lpstr>Gotham Medium</vt:lpstr>
      <vt:lpstr>Office Theme</vt:lpstr>
      <vt:lpstr>Case Sharing Presentation</vt:lpstr>
      <vt:lpstr>Clinical Information</vt:lpstr>
      <vt:lpstr>Findings</vt:lpstr>
      <vt:lpstr>Images </vt:lpstr>
      <vt:lpstr>Differential Diagnosis</vt:lpstr>
      <vt:lpstr>PowerPoint Presentation</vt:lpstr>
      <vt:lpstr>Histopathology </vt:lpstr>
      <vt:lpstr>Final Diagnosis</vt:lpstr>
      <vt:lpstr>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Mallya</dc:creator>
  <cp:lastModifiedBy>Karen Benton</cp:lastModifiedBy>
  <cp:revision>63</cp:revision>
  <dcterms:created xsi:type="dcterms:W3CDTF">2017-02-10T01:53:03Z</dcterms:created>
  <dcterms:modified xsi:type="dcterms:W3CDTF">2018-07-20T20:24:17Z</dcterms:modified>
</cp:coreProperties>
</file>